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  <p:sldMasterId id="2147483677" r:id="rId2"/>
    <p:sldMasterId id="2147483672" r:id="rId3"/>
  </p:sldMasterIdLst>
  <p:sldIdLst>
    <p:sldId id="262" r:id="rId4"/>
    <p:sldId id="260" r:id="rId5"/>
    <p:sldId id="261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9F4C"/>
    <a:srgbClr val="D0432B"/>
    <a:srgbClr val="EC9730"/>
    <a:srgbClr val="EAB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8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1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E1C98-EB4D-C810-1F0B-91B49446A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C33C4-0284-1B73-797E-CB67C0472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60028-51C3-A961-987B-A1775881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3323B-A800-5396-35D9-33B8344C6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7485-E117-0E4C-91FB-F1E0DC4C9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560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83A92-FBE9-38AC-558D-374FFCBEB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29844-7587-69FC-D519-8799EF15C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7485-E117-0E4C-91FB-F1E0DC4C9100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EBFC11B-3D04-355D-B92A-FED9AE903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" y="642157"/>
            <a:ext cx="9905766" cy="6586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08F5B8D-C767-1CC0-DEEE-15324346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474843"/>
            <a:ext cx="8543925" cy="3702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45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F8F73B1-4C86-78E6-E002-B126D45A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40" y="109352"/>
            <a:ext cx="8543925" cy="5592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Simple Business Design</a:t>
            </a:r>
          </a:p>
        </p:txBody>
      </p:sp>
    </p:spTree>
    <p:extLst>
      <p:ext uri="{BB962C8B-B14F-4D97-AF65-F5344CB8AC3E}">
        <p14:creationId xmlns:p14="http://schemas.microsoft.com/office/powerpoint/2010/main" val="109766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s://ebullient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ebullient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hyperlink" Target="https://ebullient.com/" TargetMode="Externa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7BDBF4-6122-2361-0FE4-CEB050FE9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658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9CAF0-8FA9-EAA8-65DE-C76BD2E7D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182757"/>
            <a:ext cx="8543925" cy="4994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E82FC-B03F-6682-F597-02293E7E5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09889" y="6356350"/>
            <a:ext cx="3714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46080-1391-5E1D-9615-330574A43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7485-E117-0E4C-91FB-F1E0DC4C910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hlinkClick r:id="rId3"/>
            <a:extLst>
              <a:ext uri="{FF2B5EF4-FFF2-40B4-BE49-F238E27FC236}">
                <a16:creationId xmlns:a16="http://schemas.microsoft.com/office/drawing/2014/main" id="{1A009CAE-FA92-8182-3491-A0C160296E3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9038" y="6324570"/>
            <a:ext cx="2188837" cy="3367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00C5B0-81C2-1F08-AED2-04A8DF9B223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2895" y="6326841"/>
            <a:ext cx="337112" cy="33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39E45C-2AB1-31A9-9E80-76D80480EC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-1"/>
            <a:ext cx="9905767" cy="555723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7BDBF4-6122-2361-0FE4-CEB050FE9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" y="642157"/>
            <a:ext cx="9905766" cy="658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E82FC-B03F-6682-F597-02293E7E5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09889" y="6356350"/>
            <a:ext cx="3714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46080-1391-5E1D-9615-330574A43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7485-E117-0E4C-91FB-F1E0DC4C910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hlinkClick r:id="rId4"/>
            <a:extLst>
              <a:ext uri="{FF2B5EF4-FFF2-40B4-BE49-F238E27FC236}">
                <a16:creationId xmlns:a16="http://schemas.microsoft.com/office/drawing/2014/main" id="{1A009CAE-FA92-8182-3491-A0C160296E3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9038" y="6324570"/>
            <a:ext cx="2188837" cy="3367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00C5B0-81C2-1F08-AED2-04A8DF9B223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12895" y="6326841"/>
            <a:ext cx="337112" cy="334473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6B07A56-AAE2-EC6F-6A8F-DAB197BF7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2474843"/>
            <a:ext cx="8543925" cy="3702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64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hlinkClick r:id="rId3"/>
            <a:extLst>
              <a:ext uri="{FF2B5EF4-FFF2-40B4-BE49-F238E27FC236}">
                <a16:creationId xmlns:a16="http://schemas.microsoft.com/office/drawing/2014/main" id="{A43F6697-0566-D849-D5D8-C20D4DA07E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9038" y="6324570"/>
            <a:ext cx="2188837" cy="3367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6F08FE-C81E-C024-3712-FA0167F4F1A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2895" y="6326841"/>
            <a:ext cx="337112" cy="3344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7E996FE-798F-F6B7-5115-FC5726B5F74F}"/>
              </a:ext>
            </a:extLst>
          </p:cNvPr>
          <p:cNvSpPr txBox="1"/>
          <p:nvPr userDrawn="1"/>
        </p:nvSpPr>
        <p:spPr>
          <a:xfrm>
            <a:off x="2537620" y="6401918"/>
            <a:ext cx="5267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rgbClr val="4D4D4D"/>
                </a:solidFill>
              </a:rPr>
              <a:t>CREATED BY Chris Parker - DOWNLOAD this Simple Business Design and Simplicity Toolkit instructions at https://ebullient.com/simplicity</a:t>
            </a:r>
          </a:p>
          <a:p>
            <a:r>
              <a:rPr lang="en-US" sz="700" dirty="0">
                <a:solidFill>
                  <a:srgbClr val="4D4D4D"/>
                </a:solidFill>
              </a:rPr>
              <a:t>Licensed under the Creative Commons Attribution-Share Alike 4.0 International License (https://creativecommons.org/licenses/by-sa/4.0/)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5ED425-F6A8-84AA-80AC-761BD66ACA4D}"/>
              </a:ext>
            </a:extLst>
          </p:cNvPr>
          <p:cNvCxnSpPr>
            <a:cxnSpLocks/>
          </p:cNvCxnSpPr>
          <p:nvPr userDrawn="1"/>
        </p:nvCxnSpPr>
        <p:spPr>
          <a:xfrm flipV="1">
            <a:off x="2553050" y="6429319"/>
            <a:ext cx="0" cy="252000"/>
          </a:xfrm>
          <a:prstGeom prst="line">
            <a:avLst/>
          </a:prstGeom>
          <a:ln w="9525"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309AF64-68F4-CCC6-B248-8766BD7A0D6D}"/>
              </a:ext>
            </a:extLst>
          </p:cNvPr>
          <p:cNvGrpSpPr/>
          <p:nvPr userDrawn="1"/>
        </p:nvGrpSpPr>
        <p:grpSpPr>
          <a:xfrm>
            <a:off x="212897" y="711796"/>
            <a:ext cx="7629353" cy="1815190"/>
            <a:chOff x="212897" y="711796"/>
            <a:chExt cx="7629353" cy="1815190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93D6DBD1-C424-76F7-EA58-2F1A696CD66F}"/>
                </a:ext>
              </a:extLst>
            </p:cNvPr>
            <p:cNvSpPr/>
            <p:nvPr/>
          </p:nvSpPr>
          <p:spPr>
            <a:xfrm>
              <a:off x="212897" y="723302"/>
              <a:ext cx="7629353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ound Same Side Corner Rectangle 13">
              <a:extLst>
                <a:ext uri="{FF2B5EF4-FFF2-40B4-BE49-F238E27FC236}">
                  <a16:creationId xmlns:a16="http://schemas.microsoft.com/office/drawing/2014/main" id="{5703635C-A6DB-6976-A9E6-8D9B09CB6E3D}"/>
                </a:ext>
              </a:extLst>
            </p:cNvPr>
            <p:cNvSpPr/>
            <p:nvPr/>
          </p:nvSpPr>
          <p:spPr>
            <a:xfrm rot="16200000">
              <a:off x="-392503" y="1328702"/>
              <a:ext cx="1788129" cy="577329"/>
            </a:xfrm>
            <a:prstGeom prst="round2SameRect">
              <a:avLst/>
            </a:prstGeom>
            <a:solidFill>
              <a:srgbClr val="EAB646"/>
            </a:solidFill>
            <a:ln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110B178-3F6F-5E88-2B30-8E525B4371E4}"/>
                </a:ext>
              </a:extLst>
            </p:cNvPr>
            <p:cNvSpPr txBox="1"/>
            <p:nvPr/>
          </p:nvSpPr>
          <p:spPr>
            <a:xfrm rot="16200000">
              <a:off x="-415751" y="1432700"/>
              <a:ext cx="1788134" cy="369332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Focus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4249AD3-6A29-85F5-DC3E-78F1E0633D78}"/>
                </a:ext>
              </a:extLst>
            </p:cNvPr>
            <p:cNvCxnSpPr/>
            <p:nvPr/>
          </p:nvCxnSpPr>
          <p:spPr>
            <a:xfrm>
              <a:off x="2545874" y="740955"/>
              <a:ext cx="0" cy="1770476"/>
            </a:xfrm>
            <a:prstGeom prst="line">
              <a:avLst/>
            </a:prstGeom>
            <a:ln w="38100">
              <a:solidFill>
                <a:srgbClr val="EAB6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6C23920-9E70-CDCC-3384-6FEF1DA7E2A3}"/>
                </a:ext>
              </a:extLst>
            </p:cNvPr>
            <p:cNvCxnSpPr/>
            <p:nvPr/>
          </p:nvCxnSpPr>
          <p:spPr>
            <a:xfrm>
              <a:off x="4310561" y="732128"/>
              <a:ext cx="0" cy="1770476"/>
            </a:xfrm>
            <a:prstGeom prst="line">
              <a:avLst/>
            </a:prstGeom>
            <a:ln w="38100">
              <a:solidFill>
                <a:srgbClr val="EAB6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190AE04-6659-3951-45CF-B2A231117B4A}"/>
                </a:ext>
              </a:extLst>
            </p:cNvPr>
            <p:cNvCxnSpPr/>
            <p:nvPr/>
          </p:nvCxnSpPr>
          <p:spPr>
            <a:xfrm>
              <a:off x="6076221" y="740955"/>
              <a:ext cx="0" cy="1770476"/>
            </a:xfrm>
            <a:prstGeom prst="line">
              <a:avLst/>
            </a:prstGeom>
            <a:ln w="38100">
              <a:solidFill>
                <a:srgbClr val="EAB6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9C18A398-346F-DB11-6969-41218A7EEA55}"/>
                </a:ext>
              </a:extLst>
            </p:cNvPr>
            <p:cNvSpPr/>
            <p:nvPr/>
          </p:nvSpPr>
          <p:spPr>
            <a:xfrm>
              <a:off x="6080493" y="723299"/>
              <a:ext cx="1760450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D5E55F43-CC98-3E82-CC8A-A53DB52FFC58}"/>
                </a:ext>
              </a:extLst>
            </p:cNvPr>
            <p:cNvSpPr/>
            <p:nvPr/>
          </p:nvSpPr>
          <p:spPr>
            <a:xfrm>
              <a:off x="4315289" y="723299"/>
              <a:ext cx="1760450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29A6C8CE-78B7-B8FE-9D91-B788859A25E8}"/>
                </a:ext>
              </a:extLst>
            </p:cNvPr>
            <p:cNvSpPr/>
            <p:nvPr/>
          </p:nvSpPr>
          <p:spPr>
            <a:xfrm>
              <a:off x="2550085" y="723299"/>
              <a:ext cx="1760450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B964539B-33F7-F0DD-268B-3A2992C5AE3C}"/>
                </a:ext>
              </a:extLst>
            </p:cNvPr>
            <p:cNvSpPr/>
            <p:nvPr/>
          </p:nvSpPr>
          <p:spPr>
            <a:xfrm>
              <a:off x="784881" y="723299"/>
              <a:ext cx="1760450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88A0446B-3B4F-2FAB-DE31-B0F390B24234}"/>
                </a:ext>
              </a:extLst>
            </p:cNvPr>
            <p:cNvSpPr/>
            <p:nvPr/>
          </p:nvSpPr>
          <p:spPr>
            <a:xfrm>
              <a:off x="722696" y="2422226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2FD29D00-7B6C-EFE6-CE1C-9F62D4B3F213}"/>
                </a:ext>
              </a:extLst>
            </p:cNvPr>
            <p:cNvSpPr/>
            <p:nvPr/>
          </p:nvSpPr>
          <p:spPr>
            <a:xfrm>
              <a:off x="2501893" y="2409766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7E470D23-8901-8026-44E6-F2A69E1EA413}"/>
                </a:ext>
              </a:extLst>
            </p:cNvPr>
            <p:cNvSpPr/>
            <p:nvPr/>
          </p:nvSpPr>
          <p:spPr>
            <a:xfrm>
              <a:off x="4272125" y="2415703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1273D51-997C-CBC7-CEFA-C667EF60DCB4}"/>
                </a:ext>
              </a:extLst>
            </p:cNvPr>
            <p:cNvSpPr/>
            <p:nvPr/>
          </p:nvSpPr>
          <p:spPr>
            <a:xfrm>
              <a:off x="6031986" y="2422226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6B784F49-B572-AF89-111A-C91D11C7D0ED}"/>
                </a:ext>
              </a:extLst>
            </p:cNvPr>
            <p:cNvSpPr/>
            <p:nvPr/>
          </p:nvSpPr>
          <p:spPr>
            <a:xfrm rot="10800000">
              <a:off x="735307" y="719420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FBF77D81-4724-06BE-7B63-40BFA6841967}"/>
                </a:ext>
              </a:extLst>
            </p:cNvPr>
            <p:cNvSpPr/>
            <p:nvPr/>
          </p:nvSpPr>
          <p:spPr>
            <a:xfrm rot="10800000">
              <a:off x="2507578" y="718319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67A64278-08A8-AD0A-FD2B-722FF1971043}"/>
                </a:ext>
              </a:extLst>
            </p:cNvPr>
            <p:cNvSpPr/>
            <p:nvPr/>
          </p:nvSpPr>
          <p:spPr>
            <a:xfrm rot="10800000">
              <a:off x="4266096" y="714283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13A9C614-D4F0-D277-776E-95A664D3895B}"/>
                </a:ext>
              </a:extLst>
            </p:cNvPr>
            <p:cNvSpPr/>
            <p:nvPr/>
          </p:nvSpPr>
          <p:spPr>
            <a:xfrm rot="10800000">
              <a:off x="6036704" y="711796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9B02D79-B742-ECFF-580C-123F99B8B8A1}"/>
              </a:ext>
            </a:extLst>
          </p:cNvPr>
          <p:cNvGrpSpPr/>
          <p:nvPr userDrawn="1"/>
        </p:nvGrpSpPr>
        <p:grpSpPr>
          <a:xfrm>
            <a:off x="212896" y="2572265"/>
            <a:ext cx="7628047" cy="1815369"/>
            <a:chOff x="212896" y="2572265"/>
            <a:chExt cx="7628047" cy="1815369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178C38A4-4892-8799-A760-F26531655B3F}"/>
                </a:ext>
              </a:extLst>
            </p:cNvPr>
            <p:cNvSpPr/>
            <p:nvPr/>
          </p:nvSpPr>
          <p:spPr>
            <a:xfrm>
              <a:off x="212897" y="2586636"/>
              <a:ext cx="7628046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ound Same Side Corner Rectangle 32">
              <a:extLst>
                <a:ext uri="{FF2B5EF4-FFF2-40B4-BE49-F238E27FC236}">
                  <a16:creationId xmlns:a16="http://schemas.microsoft.com/office/drawing/2014/main" id="{FE05FBD5-A00C-F491-F444-FE8BCA1195D2}"/>
                </a:ext>
              </a:extLst>
            </p:cNvPr>
            <p:cNvSpPr/>
            <p:nvPr/>
          </p:nvSpPr>
          <p:spPr>
            <a:xfrm rot="16200000">
              <a:off x="-392504" y="3189765"/>
              <a:ext cx="1788129" cy="577329"/>
            </a:xfrm>
            <a:prstGeom prst="round2SameRect">
              <a:avLst/>
            </a:prstGeom>
            <a:solidFill>
              <a:srgbClr val="EC9730"/>
            </a:solidFill>
            <a:ln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51774C8-D2C8-26C0-3E5D-A67A1C87168A}"/>
                </a:ext>
              </a:extLst>
            </p:cNvPr>
            <p:cNvSpPr txBox="1"/>
            <p:nvPr/>
          </p:nvSpPr>
          <p:spPr>
            <a:xfrm rot="16200000">
              <a:off x="-415749" y="3302230"/>
              <a:ext cx="1788130" cy="369332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Align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378B4DF-3D74-E046-8A78-9FCC58706F76}"/>
                </a:ext>
              </a:extLst>
            </p:cNvPr>
            <p:cNvCxnSpPr/>
            <p:nvPr/>
          </p:nvCxnSpPr>
          <p:spPr>
            <a:xfrm>
              <a:off x="2545874" y="2602018"/>
              <a:ext cx="0" cy="1770476"/>
            </a:xfrm>
            <a:prstGeom prst="line">
              <a:avLst/>
            </a:prstGeom>
            <a:ln w="38100">
              <a:solidFill>
                <a:srgbClr val="EC97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D28B36-57FC-64D2-4F21-838162051E2C}"/>
                </a:ext>
              </a:extLst>
            </p:cNvPr>
            <p:cNvCxnSpPr/>
            <p:nvPr/>
          </p:nvCxnSpPr>
          <p:spPr>
            <a:xfrm>
              <a:off x="4310561" y="2593191"/>
              <a:ext cx="0" cy="1770476"/>
            </a:xfrm>
            <a:prstGeom prst="line">
              <a:avLst/>
            </a:prstGeom>
            <a:ln w="38100">
              <a:solidFill>
                <a:srgbClr val="EC97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E5AA671-2357-5645-1CDD-D5F3EB52CA2D}"/>
                </a:ext>
              </a:extLst>
            </p:cNvPr>
            <p:cNvCxnSpPr/>
            <p:nvPr/>
          </p:nvCxnSpPr>
          <p:spPr>
            <a:xfrm>
              <a:off x="6075801" y="2602018"/>
              <a:ext cx="0" cy="1770476"/>
            </a:xfrm>
            <a:prstGeom prst="line">
              <a:avLst/>
            </a:prstGeom>
            <a:ln w="38100">
              <a:solidFill>
                <a:srgbClr val="EC97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AD0F0687-8E2A-5A09-52C0-8E910CFCAA71}"/>
                </a:ext>
              </a:extLst>
            </p:cNvPr>
            <p:cNvSpPr/>
            <p:nvPr/>
          </p:nvSpPr>
          <p:spPr>
            <a:xfrm>
              <a:off x="784881" y="2588990"/>
              <a:ext cx="1760450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CECDA510-64CE-6F6B-E5E5-4359E77C3EC7}"/>
                </a:ext>
              </a:extLst>
            </p:cNvPr>
            <p:cNvSpPr/>
            <p:nvPr/>
          </p:nvSpPr>
          <p:spPr>
            <a:xfrm>
              <a:off x="2548135" y="2588990"/>
              <a:ext cx="1760450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7CE18328-9F5A-63AF-D1AF-6253EE521236}"/>
                </a:ext>
              </a:extLst>
            </p:cNvPr>
            <p:cNvSpPr/>
            <p:nvPr/>
          </p:nvSpPr>
          <p:spPr>
            <a:xfrm>
              <a:off x="4311389" y="2588990"/>
              <a:ext cx="1760450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53E0F785-38C3-914D-F410-2A32F40C36E8}"/>
                </a:ext>
              </a:extLst>
            </p:cNvPr>
            <p:cNvSpPr/>
            <p:nvPr/>
          </p:nvSpPr>
          <p:spPr>
            <a:xfrm>
              <a:off x="6074642" y="2588990"/>
              <a:ext cx="1760450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8376B88D-9DC6-E206-0249-193B3E60A726}"/>
                </a:ext>
              </a:extLst>
            </p:cNvPr>
            <p:cNvSpPr/>
            <p:nvPr/>
          </p:nvSpPr>
          <p:spPr>
            <a:xfrm rot="10800000">
              <a:off x="743380" y="2575343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60E152B5-9EF6-9DE3-0B4F-8017708F9587}"/>
                </a:ext>
              </a:extLst>
            </p:cNvPr>
            <p:cNvSpPr/>
            <p:nvPr/>
          </p:nvSpPr>
          <p:spPr>
            <a:xfrm rot="10800000">
              <a:off x="2499754" y="2578525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C80CC36-A1F7-9EBA-1484-2455E03CF5E3}"/>
                </a:ext>
              </a:extLst>
            </p:cNvPr>
            <p:cNvSpPr/>
            <p:nvPr/>
          </p:nvSpPr>
          <p:spPr>
            <a:xfrm rot="10800000">
              <a:off x="4267860" y="2578525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9231E7FB-EB3C-2731-0BD8-39347988E7FE}"/>
                </a:ext>
              </a:extLst>
            </p:cNvPr>
            <p:cNvSpPr/>
            <p:nvPr/>
          </p:nvSpPr>
          <p:spPr>
            <a:xfrm rot="10800000">
              <a:off x="6013667" y="2572265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A2A69461-FDF5-EEA1-65E9-9DF06963A926}"/>
                </a:ext>
              </a:extLst>
            </p:cNvPr>
            <p:cNvSpPr/>
            <p:nvPr/>
          </p:nvSpPr>
          <p:spPr>
            <a:xfrm>
              <a:off x="734456" y="4274218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866EC400-D32F-7B92-AB1E-EE48082F3E11}"/>
                </a:ext>
              </a:extLst>
            </p:cNvPr>
            <p:cNvSpPr/>
            <p:nvPr/>
          </p:nvSpPr>
          <p:spPr>
            <a:xfrm>
              <a:off x="2498435" y="4277395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11981E27-4D61-67F9-8DA3-17018E09B629}"/>
                </a:ext>
              </a:extLst>
            </p:cNvPr>
            <p:cNvSpPr/>
            <p:nvPr/>
          </p:nvSpPr>
          <p:spPr>
            <a:xfrm>
              <a:off x="4250829" y="4277769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F19C3C9F-14B7-D57A-1F2B-2654F5D97D05}"/>
                </a:ext>
              </a:extLst>
            </p:cNvPr>
            <p:cNvSpPr/>
            <p:nvPr/>
          </p:nvSpPr>
          <p:spPr>
            <a:xfrm>
              <a:off x="6026715" y="4282874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961341B-BAA6-E25A-B084-9BB1839C11A7}"/>
              </a:ext>
            </a:extLst>
          </p:cNvPr>
          <p:cNvGrpSpPr/>
          <p:nvPr userDrawn="1"/>
        </p:nvGrpSpPr>
        <p:grpSpPr>
          <a:xfrm>
            <a:off x="212896" y="4435890"/>
            <a:ext cx="7622196" cy="1816030"/>
            <a:chOff x="212896" y="4435890"/>
            <a:chExt cx="7622196" cy="1816030"/>
          </a:xfrm>
        </p:grpSpPr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8C5D9643-F3B4-0CD7-0282-16DD7B18B67A}"/>
                </a:ext>
              </a:extLst>
            </p:cNvPr>
            <p:cNvSpPr/>
            <p:nvPr/>
          </p:nvSpPr>
          <p:spPr>
            <a:xfrm>
              <a:off x="212897" y="4451650"/>
              <a:ext cx="7622195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ound Same Side Corner Rectangle 51">
              <a:extLst>
                <a:ext uri="{FF2B5EF4-FFF2-40B4-BE49-F238E27FC236}">
                  <a16:creationId xmlns:a16="http://schemas.microsoft.com/office/drawing/2014/main" id="{A7B6BFD0-BCF7-D691-78A8-78DA89B8660D}"/>
                </a:ext>
              </a:extLst>
            </p:cNvPr>
            <p:cNvSpPr/>
            <p:nvPr/>
          </p:nvSpPr>
          <p:spPr>
            <a:xfrm rot="16200000">
              <a:off x="-392504" y="5067227"/>
              <a:ext cx="1788129" cy="577329"/>
            </a:xfrm>
            <a:prstGeom prst="round2SameRect">
              <a:avLst/>
            </a:prstGeom>
            <a:solidFill>
              <a:srgbClr val="D0432B"/>
            </a:solidFill>
            <a:ln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00A3EFB-F378-522B-AF38-BE18B9C7E4A9}"/>
                </a:ext>
              </a:extLst>
            </p:cNvPr>
            <p:cNvSpPr txBox="1"/>
            <p:nvPr/>
          </p:nvSpPr>
          <p:spPr>
            <a:xfrm rot="16200000">
              <a:off x="-409820" y="5165297"/>
              <a:ext cx="1776272" cy="369332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Perform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182974B-3848-89B2-0075-891CC9118125}"/>
                </a:ext>
              </a:extLst>
            </p:cNvPr>
            <p:cNvCxnSpPr/>
            <p:nvPr/>
          </p:nvCxnSpPr>
          <p:spPr>
            <a:xfrm>
              <a:off x="2549517" y="4470653"/>
              <a:ext cx="0" cy="1770476"/>
            </a:xfrm>
            <a:prstGeom prst="line">
              <a:avLst/>
            </a:prstGeom>
            <a:ln w="38100">
              <a:solidFill>
                <a:srgbClr val="D043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124ECDE-DEDE-17EC-C2EE-1118F48AA4BE}"/>
                </a:ext>
              </a:extLst>
            </p:cNvPr>
            <p:cNvCxnSpPr/>
            <p:nvPr/>
          </p:nvCxnSpPr>
          <p:spPr>
            <a:xfrm>
              <a:off x="4314204" y="4461826"/>
              <a:ext cx="0" cy="1770476"/>
            </a:xfrm>
            <a:prstGeom prst="line">
              <a:avLst/>
            </a:prstGeom>
            <a:ln w="38100">
              <a:solidFill>
                <a:srgbClr val="D043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2CA52497-5004-8ACE-838F-7419BB42C4BE}"/>
                </a:ext>
              </a:extLst>
            </p:cNvPr>
            <p:cNvCxnSpPr/>
            <p:nvPr/>
          </p:nvCxnSpPr>
          <p:spPr>
            <a:xfrm>
              <a:off x="6072827" y="4470653"/>
              <a:ext cx="0" cy="1770476"/>
            </a:xfrm>
            <a:prstGeom prst="line">
              <a:avLst/>
            </a:prstGeom>
            <a:ln w="38100">
              <a:solidFill>
                <a:srgbClr val="D043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ounded Rectangle 56">
              <a:extLst>
                <a:ext uri="{FF2B5EF4-FFF2-40B4-BE49-F238E27FC236}">
                  <a16:creationId xmlns:a16="http://schemas.microsoft.com/office/drawing/2014/main" id="{1199ED7B-C6A0-59C9-C17C-E2590CFE3E4C}"/>
                </a:ext>
              </a:extLst>
            </p:cNvPr>
            <p:cNvSpPr/>
            <p:nvPr/>
          </p:nvSpPr>
          <p:spPr>
            <a:xfrm>
              <a:off x="774155" y="4452282"/>
              <a:ext cx="1772445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2A0628E1-3A37-7D5E-8C8B-36D8C490DD5B}"/>
                </a:ext>
              </a:extLst>
            </p:cNvPr>
            <p:cNvSpPr/>
            <p:nvPr/>
          </p:nvSpPr>
          <p:spPr>
            <a:xfrm>
              <a:off x="2550459" y="4452282"/>
              <a:ext cx="1756103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3CA9F9BE-C190-4EF1-4C3E-517C1AC80A61}"/>
                </a:ext>
              </a:extLst>
            </p:cNvPr>
            <p:cNvSpPr/>
            <p:nvPr/>
          </p:nvSpPr>
          <p:spPr>
            <a:xfrm>
              <a:off x="4312807" y="4452282"/>
              <a:ext cx="1756221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>
              <a:extLst>
                <a:ext uri="{FF2B5EF4-FFF2-40B4-BE49-F238E27FC236}">
                  <a16:creationId xmlns:a16="http://schemas.microsoft.com/office/drawing/2014/main" id="{BFA6AB0B-6F1B-432E-F63B-3B1E288886FE}"/>
                </a:ext>
              </a:extLst>
            </p:cNvPr>
            <p:cNvSpPr/>
            <p:nvPr/>
          </p:nvSpPr>
          <p:spPr>
            <a:xfrm>
              <a:off x="6074642" y="4452282"/>
              <a:ext cx="1760450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FEF06652-BE1B-B929-753C-9C308B20A1BB}"/>
                </a:ext>
              </a:extLst>
            </p:cNvPr>
            <p:cNvSpPr/>
            <p:nvPr/>
          </p:nvSpPr>
          <p:spPr>
            <a:xfrm rot="10800000">
              <a:off x="742287" y="4439509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4B58E37-C458-293C-D3DE-38680A6E2364}"/>
                </a:ext>
              </a:extLst>
            </p:cNvPr>
            <p:cNvSpPr/>
            <p:nvPr/>
          </p:nvSpPr>
          <p:spPr>
            <a:xfrm rot="10800000">
              <a:off x="2496307" y="4435890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21C0EBA2-955D-2EE5-5879-5BF034C7AC8A}"/>
                </a:ext>
              </a:extLst>
            </p:cNvPr>
            <p:cNvSpPr/>
            <p:nvPr/>
          </p:nvSpPr>
          <p:spPr>
            <a:xfrm rot="10800000">
              <a:off x="4257961" y="4438956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3A8E25F7-02A6-ECA0-B12B-73BFDDFE44A8}"/>
                </a:ext>
              </a:extLst>
            </p:cNvPr>
            <p:cNvSpPr/>
            <p:nvPr/>
          </p:nvSpPr>
          <p:spPr>
            <a:xfrm rot="10800000">
              <a:off x="6029366" y="4437031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86E9B5A8-9CBC-5021-1432-FA7433E3ED15}"/>
                </a:ext>
              </a:extLst>
            </p:cNvPr>
            <p:cNvSpPr/>
            <p:nvPr/>
          </p:nvSpPr>
          <p:spPr>
            <a:xfrm>
              <a:off x="736130" y="6125035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riangle 65">
              <a:extLst>
                <a:ext uri="{FF2B5EF4-FFF2-40B4-BE49-F238E27FC236}">
                  <a16:creationId xmlns:a16="http://schemas.microsoft.com/office/drawing/2014/main" id="{C01927B0-6749-457E-6CE7-1DED109B9D2D}"/>
                </a:ext>
              </a:extLst>
            </p:cNvPr>
            <p:cNvSpPr/>
            <p:nvPr/>
          </p:nvSpPr>
          <p:spPr>
            <a:xfrm>
              <a:off x="2494759" y="6147160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riangle 66">
              <a:extLst>
                <a:ext uri="{FF2B5EF4-FFF2-40B4-BE49-F238E27FC236}">
                  <a16:creationId xmlns:a16="http://schemas.microsoft.com/office/drawing/2014/main" id="{79627C12-FF20-5B3B-7718-7D1032F05BE2}"/>
                </a:ext>
              </a:extLst>
            </p:cNvPr>
            <p:cNvSpPr/>
            <p:nvPr/>
          </p:nvSpPr>
          <p:spPr>
            <a:xfrm>
              <a:off x="4261887" y="6139779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Triangle 67">
              <a:extLst>
                <a:ext uri="{FF2B5EF4-FFF2-40B4-BE49-F238E27FC236}">
                  <a16:creationId xmlns:a16="http://schemas.microsoft.com/office/drawing/2014/main" id="{DC8D4D05-DCF5-FC29-598B-BF38F1A37F0E}"/>
                </a:ext>
              </a:extLst>
            </p:cNvPr>
            <p:cNvSpPr/>
            <p:nvPr/>
          </p:nvSpPr>
          <p:spPr>
            <a:xfrm>
              <a:off x="6023978" y="6146204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A0A4059-D0B0-C020-1B27-DCA85521EA73}"/>
              </a:ext>
            </a:extLst>
          </p:cNvPr>
          <p:cNvGrpSpPr/>
          <p:nvPr userDrawn="1"/>
        </p:nvGrpSpPr>
        <p:grpSpPr>
          <a:xfrm>
            <a:off x="7899807" y="163627"/>
            <a:ext cx="1855623" cy="6074473"/>
            <a:chOff x="7899807" y="163627"/>
            <a:chExt cx="1855623" cy="6074473"/>
          </a:xfrm>
        </p:grpSpPr>
        <p:sp>
          <p:nvSpPr>
            <p:cNvPr id="70" name="Rounded Rectangle 69">
              <a:extLst>
                <a:ext uri="{FF2B5EF4-FFF2-40B4-BE49-F238E27FC236}">
                  <a16:creationId xmlns:a16="http://schemas.microsoft.com/office/drawing/2014/main" id="{D81472AD-2D7D-1BAF-70A5-4C0A5A504BA1}"/>
                </a:ext>
              </a:extLst>
            </p:cNvPr>
            <p:cNvSpPr/>
            <p:nvPr/>
          </p:nvSpPr>
          <p:spPr>
            <a:xfrm rot="5400000">
              <a:off x="7641902" y="437273"/>
              <a:ext cx="2347803" cy="1800513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099F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ounded Rectangle 70">
              <a:extLst>
                <a:ext uri="{FF2B5EF4-FFF2-40B4-BE49-F238E27FC236}">
                  <a16:creationId xmlns:a16="http://schemas.microsoft.com/office/drawing/2014/main" id="{FB486591-9DC5-552D-7DC5-52D4A47FAB58}"/>
                </a:ext>
              </a:extLst>
            </p:cNvPr>
            <p:cNvSpPr/>
            <p:nvPr/>
          </p:nvSpPr>
          <p:spPr>
            <a:xfrm rot="5400000">
              <a:off x="7921737" y="2580448"/>
              <a:ext cx="1788129" cy="1800508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099F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Rounded Rectangle 71">
              <a:extLst>
                <a:ext uri="{FF2B5EF4-FFF2-40B4-BE49-F238E27FC236}">
                  <a16:creationId xmlns:a16="http://schemas.microsoft.com/office/drawing/2014/main" id="{F31C8322-3821-BAF6-7D28-496C363E80F2}"/>
                </a:ext>
              </a:extLst>
            </p:cNvPr>
            <p:cNvSpPr/>
            <p:nvPr/>
          </p:nvSpPr>
          <p:spPr>
            <a:xfrm rot="5400000">
              <a:off x="7921737" y="4443782"/>
              <a:ext cx="1788129" cy="1800508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099F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ound Same Side Corner Rectangle 72">
              <a:extLst>
                <a:ext uri="{FF2B5EF4-FFF2-40B4-BE49-F238E27FC236}">
                  <a16:creationId xmlns:a16="http://schemas.microsoft.com/office/drawing/2014/main" id="{4C598DC4-7B20-4F6D-77AC-B6DB7CFF48B5}"/>
                </a:ext>
              </a:extLst>
            </p:cNvPr>
            <p:cNvSpPr/>
            <p:nvPr/>
          </p:nvSpPr>
          <p:spPr>
            <a:xfrm>
              <a:off x="7922526" y="163627"/>
              <a:ext cx="1785248" cy="568501"/>
            </a:xfrm>
            <a:prstGeom prst="round2SameRect">
              <a:avLst/>
            </a:prstGeom>
            <a:solidFill>
              <a:srgbClr val="099F4C"/>
            </a:solidFill>
            <a:ln>
              <a:solidFill>
                <a:srgbClr val="099F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9536F20F-5141-60EC-7FC8-96B319407DFC}"/>
                </a:ext>
              </a:extLst>
            </p:cNvPr>
            <p:cNvSpPr txBox="1"/>
            <p:nvPr/>
          </p:nvSpPr>
          <p:spPr>
            <a:xfrm>
              <a:off x="7915548" y="267476"/>
              <a:ext cx="1800508" cy="369332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Momentum</a:t>
              </a:r>
              <a:endParaRPr lang="en-US" sz="22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5EF6F661-AB13-F0B9-14FB-FA211D8024DD}"/>
                </a:ext>
              </a:extLst>
            </p:cNvPr>
            <p:cNvSpPr/>
            <p:nvPr/>
          </p:nvSpPr>
          <p:spPr>
            <a:xfrm>
              <a:off x="7922529" y="731122"/>
              <a:ext cx="1793528" cy="1779106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099F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Triangle 75">
              <a:extLst>
                <a:ext uri="{FF2B5EF4-FFF2-40B4-BE49-F238E27FC236}">
                  <a16:creationId xmlns:a16="http://schemas.microsoft.com/office/drawing/2014/main" id="{5D38ABC8-C76B-26C4-79B3-28849E6458D7}"/>
                </a:ext>
              </a:extLst>
            </p:cNvPr>
            <p:cNvSpPr/>
            <p:nvPr/>
          </p:nvSpPr>
          <p:spPr>
            <a:xfrm rot="12244585">
              <a:off x="7899807" y="688335"/>
              <a:ext cx="98047" cy="104760"/>
            </a:xfrm>
            <a:prstGeom prst="triangle">
              <a:avLst/>
            </a:prstGeom>
            <a:solidFill>
              <a:srgbClr val="099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Triangle 76">
              <a:extLst>
                <a:ext uri="{FF2B5EF4-FFF2-40B4-BE49-F238E27FC236}">
                  <a16:creationId xmlns:a16="http://schemas.microsoft.com/office/drawing/2014/main" id="{D6B04B1D-C259-2724-A7CC-7C781438EA06}"/>
                </a:ext>
              </a:extLst>
            </p:cNvPr>
            <p:cNvSpPr/>
            <p:nvPr/>
          </p:nvSpPr>
          <p:spPr>
            <a:xfrm rot="9014675">
              <a:off x="9657383" y="684392"/>
              <a:ext cx="98047" cy="104760"/>
            </a:xfrm>
            <a:prstGeom prst="triangle">
              <a:avLst/>
            </a:prstGeom>
            <a:solidFill>
              <a:srgbClr val="099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607E18F-5324-0444-BA0A-87B831373D3B}"/>
              </a:ext>
            </a:extLst>
          </p:cNvPr>
          <p:cNvGrpSpPr/>
          <p:nvPr userDrawn="1"/>
        </p:nvGrpSpPr>
        <p:grpSpPr>
          <a:xfrm>
            <a:off x="794745" y="770565"/>
            <a:ext cx="8906989" cy="3930129"/>
            <a:chOff x="794745" y="770565"/>
            <a:chExt cx="8906989" cy="3930129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1851A2F7-BCF5-F13E-4C66-86BC7FC5697D}"/>
                </a:ext>
              </a:extLst>
            </p:cNvPr>
            <p:cNvSpPr txBox="1">
              <a:spLocks/>
            </p:cNvSpPr>
            <p:nvPr/>
          </p:nvSpPr>
          <p:spPr>
            <a:xfrm>
              <a:off x="794745" y="770565"/>
              <a:ext cx="1750586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Purpose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D2C3D5D-1B93-68C1-56D7-089978EC7A7E}"/>
                </a:ext>
              </a:extLst>
            </p:cNvPr>
            <p:cNvSpPr txBox="1">
              <a:spLocks/>
            </p:cNvSpPr>
            <p:nvPr/>
          </p:nvSpPr>
          <p:spPr>
            <a:xfrm>
              <a:off x="2574178" y="770565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Customer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868BA5F4-C8DF-8E25-636B-8D9FCAEB6D1D}"/>
                </a:ext>
              </a:extLst>
            </p:cNvPr>
            <p:cNvSpPr txBox="1">
              <a:spLocks/>
            </p:cNvSpPr>
            <p:nvPr/>
          </p:nvSpPr>
          <p:spPr>
            <a:xfrm>
              <a:off x="4326390" y="770565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Product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F4ED2392-7C7D-5FB5-CDCC-B32545E46C20}"/>
                </a:ext>
              </a:extLst>
            </p:cNvPr>
            <p:cNvSpPr txBox="1">
              <a:spLocks/>
            </p:cNvSpPr>
            <p:nvPr/>
          </p:nvSpPr>
          <p:spPr>
            <a:xfrm>
              <a:off x="6086839" y="770565"/>
              <a:ext cx="1742256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Journey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FBC26670-BC60-D0B6-BFDE-DD00617BC73E}"/>
                </a:ext>
              </a:extLst>
            </p:cNvPr>
            <p:cNvSpPr txBox="1">
              <a:spLocks/>
            </p:cNvSpPr>
            <p:nvPr/>
          </p:nvSpPr>
          <p:spPr>
            <a:xfrm>
              <a:off x="7936942" y="770565"/>
              <a:ext cx="1764792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Mindset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7A06E2FD-230E-EC1C-3EB2-F6AF1618B76B}"/>
                </a:ext>
              </a:extLst>
            </p:cNvPr>
            <p:cNvSpPr txBox="1">
              <a:spLocks/>
            </p:cNvSpPr>
            <p:nvPr/>
          </p:nvSpPr>
          <p:spPr>
            <a:xfrm>
              <a:off x="798101" y="2643893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Milestones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5C7D8CE6-FB06-1A50-93D3-595B08129C1F}"/>
                </a:ext>
              </a:extLst>
            </p:cNvPr>
            <p:cNvSpPr txBox="1">
              <a:spLocks/>
            </p:cNvSpPr>
            <p:nvPr/>
          </p:nvSpPr>
          <p:spPr>
            <a:xfrm>
              <a:off x="2562288" y="2643893"/>
              <a:ext cx="1742421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Monitor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29D2371F-71E1-8661-0151-3A2043FFABD6}"/>
                </a:ext>
              </a:extLst>
            </p:cNvPr>
            <p:cNvSpPr txBox="1">
              <a:spLocks/>
            </p:cNvSpPr>
            <p:nvPr/>
          </p:nvSpPr>
          <p:spPr>
            <a:xfrm>
              <a:off x="4318862" y="2643893"/>
              <a:ext cx="1748442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Ecosystem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DBF58D10-DE76-5649-DB1B-66903B6B8F6C}"/>
                </a:ext>
              </a:extLst>
            </p:cNvPr>
            <p:cNvSpPr txBox="1">
              <a:spLocks/>
            </p:cNvSpPr>
            <p:nvPr/>
          </p:nvSpPr>
          <p:spPr>
            <a:xfrm>
              <a:off x="6084025" y="2643893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Brand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B890451E-5D02-FC07-81F4-10DEA9E5F7B0}"/>
                </a:ext>
              </a:extLst>
            </p:cNvPr>
            <p:cNvSpPr txBox="1">
              <a:spLocks/>
            </p:cNvSpPr>
            <p:nvPr/>
          </p:nvSpPr>
          <p:spPr>
            <a:xfrm>
              <a:off x="7951094" y="2643893"/>
              <a:ext cx="1737360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Risks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DE9DA91-506A-79F7-A412-0D150C775ED1}"/>
                </a:ext>
              </a:extLst>
            </p:cNvPr>
            <p:cNvSpPr txBox="1">
              <a:spLocks/>
            </p:cNvSpPr>
            <p:nvPr/>
          </p:nvSpPr>
          <p:spPr>
            <a:xfrm>
              <a:off x="794745" y="4500639"/>
              <a:ext cx="1737360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People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1330254-BAB1-2BC9-1544-7B7C7FDBF8A1}"/>
                </a:ext>
              </a:extLst>
            </p:cNvPr>
            <p:cNvSpPr txBox="1">
              <a:spLocks/>
            </p:cNvSpPr>
            <p:nvPr/>
          </p:nvSpPr>
          <p:spPr>
            <a:xfrm>
              <a:off x="2562289" y="4500639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Data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2D947771-AE3C-959A-92E7-543FFFB700DE}"/>
                </a:ext>
              </a:extLst>
            </p:cNvPr>
            <p:cNvSpPr txBox="1">
              <a:spLocks/>
            </p:cNvSpPr>
            <p:nvPr/>
          </p:nvSpPr>
          <p:spPr>
            <a:xfrm>
              <a:off x="4315602" y="4500639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Tools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93F184DE-55F1-3D06-1B5C-4F05D4298627}"/>
                </a:ext>
              </a:extLst>
            </p:cNvPr>
            <p:cNvSpPr txBox="1">
              <a:spLocks/>
            </p:cNvSpPr>
            <p:nvPr/>
          </p:nvSpPr>
          <p:spPr>
            <a:xfrm>
              <a:off x="6075801" y="4500639"/>
              <a:ext cx="1737360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Processes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AFD43629-9DD2-2CF7-EE93-873165C8F9A3}"/>
                </a:ext>
              </a:extLst>
            </p:cNvPr>
            <p:cNvSpPr txBox="1">
              <a:spLocks/>
            </p:cNvSpPr>
            <p:nvPr/>
          </p:nvSpPr>
          <p:spPr>
            <a:xfrm>
              <a:off x="7951094" y="4500639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Actions</a:t>
              </a:r>
            </a:p>
          </p:txBody>
        </p:sp>
      </p:grpSp>
      <p:sp>
        <p:nvSpPr>
          <p:cNvPr id="111" name="Title Placeholder 1">
            <a:extLst>
              <a:ext uri="{FF2B5EF4-FFF2-40B4-BE49-F238E27FC236}">
                <a16:creationId xmlns:a16="http://schemas.microsoft.com/office/drawing/2014/main" id="{05E94A5B-1360-5F48-8B12-096E56119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73" y="-7079"/>
            <a:ext cx="8543925" cy="795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Simple Business Design</a:t>
            </a:r>
          </a:p>
        </p:txBody>
      </p:sp>
    </p:spTree>
    <p:extLst>
      <p:ext uri="{BB962C8B-B14F-4D97-AF65-F5344CB8AC3E}">
        <p14:creationId xmlns:p14="http://schemas.microsoft.com/office/powerpoint/2010/main" val="290004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bullient.com/resourc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84CC4-2A34-BD93-4543-DABF2658D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Simple Business Design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32AFFD4-3E65-AA97-1E02-CC2731AE40C6}"/>
              </a:ext>
            </a:extLst>
          </p:cNvPr>
          <p:cNvSpPr txBox="1">
            <a:spLocks/>
          </p:cNvSpPr>
          <p:nvPr/>
        </p:nvSpPr>
        <p:spPr>
          <a:xfrm>
            <a:off x="703517" y="3042274"/>
            <a:ext cx="5451893" cy="208672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C861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4D4D4D"/>
                </a:solidFill>
                <a:latin typeface="+mn-lt"/>
              </a:rPr>
              <a:t>Save </a:t>
            </a:r>
            <a:r>
              <a:rPr lang="en-US" sz="1800" b="1" dirty="0">
                <a:solidFill>
                  <a:srgbClr val="4D4D4D"/>
                </a:solidFill>
                <a:latin typeface="+mn-lt"/>
              </a:rPr>
              <a:t>time</a:t>
            </a:r>
            <a:r>
              <a:rPr lang="en-US" sz="1800" dirty="0">
                <a:solidFill>
                  <a:srgbClr val="4D4D4D"/>
                </a:solidFill>
                <a:latin typeface="+mn-lt"/>
              </a:rPr>
              <a:t> by having </a:t>
            </a:r>
            <a:r>
              <a:rPr lang="en-US" sz="1800" b="1" dirty="0">
                <a:solidFill>
                  <a:srgbClr val="4D4D4D"/>
                </a:solidFill>
                <a:latin typeface="+mn-lt"/>
              </a:rPr>
              <a:t>clarity</a:t>
            </a:r>
            <a:r>
              <a:rPr lang="en-US" sz="1800" dirty="0">
                <a:solidFill>
                  <a:srgbClr val="4D4D4D"/>
                </a:solidFill>
                <a:latin typeface="+mn-lt"/>
              </a:rPr>
              <a:t> about what aspect of your business needs to be your top focus right now. </a:t>
            </a:r>
          </a:p>
          <a:p>
            <a:endParaRPr lang="en-US" sz="1800" dirty="0">
              <a:solidFill>
                <a:srgbClr val="4D4D4D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4D4D4D"/>
                </a:solidFill>
                <a:latin typeface="+mn-lt"/>
              </a:rPr>
              <a:t>Make more </a:t>
            </a:r>
            <a:r>
              <a:rPr lang="en-US" sz="1800" b="1" dirty="0">
                <a:solidFill>
                  <a:srgbClr val="4D4D4D"/>
                </a:solidFill>
                <a:latin typeface="+mn-lt"/>
              </a:rPr>
              <a:t>money</a:t>
            </a:r>
            <a:r>
              <a:rPr lang="en-US" sz="1800" dirty="0">
                <a:solidFill>
                  <a:srgbClr val="4D4D4D"/>
                </a:solidFill>
                <a:latin typeface="+mn-lt"/>
              </a:rPr>
              <a:t> by having </a:t>
            </a:r>
            <a:r>
              <a:rPr lang="en-US" sz="1800" b="1" dirty="0">
                <a:solidFill>
                  <a:srgbClr val="4D4D4D"/>
                </a:solidFill>
                <a:latin typeface="+mn-lt"/>
              </a:rPr>
              <a:t>confidence</a:t>
            </a:r>
            <a:r>
              <a:rPr lang="en-US" sz="1800" dirty="0">
                <a:solidFill>
                  <a:srgbClr val="4D4D4D"/>
                </a:solidFill>
                <a:latin typeface="+mn-lt"/>
              </a:rPr>
              <a:t> where to invest to achieve your growth objectives</a:t>
            </a:r>
          </a:p>
          <a:p>
            <a:endParaRPr lang="en-US" sz="1800" dirty="0">
              <a:solidFill>
                <a:srgbClr val="4D4D4D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4D4D4D"/>
                </a:solidFill>
                <a:latin typeface="+mn-lt"/>
              </a:rPr>
              <a:t>Focus your </a:t>
            </a:r>
            <a:r>
              <a:rPr lang="en-US" sz="1800" b="1" dirty="0">
                <a:solidFill>
                  <a:srgbClr val="4D4D4D"/>
                </a:solidFill>
                <a:latin typeface="+mn-lt"/>
              </a:rPr>
              <a:t>energy</a:t>
            </a:r>
            <a:r>
              <a:rPr lang="en-US" sz="1800" dirty="0">
                <a:solidFill>
                  <a:srgbClr val="4D4D4D"/>
                </a:solidFill>
                <a:latin typeface="+mn-lt"/>
              </a:rPr>
              <a:t> by having </a:t>
            </a:r>
            <a:r>
              <a:rPr lang="en-US" sz="1800" b="1" dirty="0">
                <a:solidFill>
                  <a:srgbClr val="4D4D4D"/>
                </a:solidFill>
                <a:latin typeface="+mn-lt"/>
              </a:rPr>
              <a:t>control</a:t>
            </a:r>
            <a:r>
              <a:rPr lang="en-US" sz="1800" dirty="0">
                <a:solidFill>
                  <a:srgbClr val="4D4D4D"/>
                </a:solidFill>
                <a:latin typeface="+mn-lt"/>
              </a:rPr>
              <a:t> on the optimal effort required to deliver to your customers.</a:t>
            </a:r>
            <a:endParaRPr lang="en-US" sz="1800" b="1" dirty="0">
              <a:solidFill>
                <a:srgbClr val="4D4D4D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64B6EFD-1B2D-C094-FDA7-286B1D512C41}"/>
              </a:ext>
            </a:extLst>
          </p:cNvPr>
          <p:cNvSpPr txBox="1">
            <a:spLocks/>
          </p:cNvSpPr>
          <p:nvPr/>
        </p:nvSpPr>
        <p:spPr>
          <a:xfrm>
            <a:off x="703517" y="2498998"/>
            <a:ext cx="5877464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C861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 your thinking to accelerate your business: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B2C519A-6ED6-63BE-A232-CB2518FE54A2}"/>
              </a:ext>
            </a:extLst>
          </p:cNvPr>
          <p:cNvSpPr txBox="1">
            <a:spLocks/>
          </p:cNvSpPr>
          <p:nvPr/>
        </p:nvSpPr>
        <p:spPr>
          <a:xfrm>
            <a:off x="703517" y="5355493"/>
            <a:ext cx="8757034" cy="5909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C861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z="18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 Ebullient.com to download the Simplicity Toolkit and to discover how to benefit from simplicity coaching and team alignment facilitation.</a:t>
            </a:r>
            <a:endParaRPr lang="en-US" sz="1800" dirty="0">
              <a:solidFill>
                <a:srgbClr val="4D4D4D"/>
              </a:solidFill>
              <a:latin typeface="+mn-lt"/>
              <a:cs typeface="Calibri" panose="020F0502020204030204" pitchFamily="34" charset="0"/>
            </a:endParaRPr>
          </a:p>
        </p:txBody>
      </p:sp>
      <p:pic>
        <p:nvPicPr>
          <p:cNvPr id="9" name="Picture 8" descr="A diagram of different types of things&#10;&#10;Description automatically generated with medium confidence">
            <a:hlinkClick r:id="rId2"/>
            <a:extLst>
              <a:ext uri="{FF2B5EF4-FFF2-40B4-BE49-F238E27FC236}">
                <a16:creationId xmlns:a16="http://schemas.microsoft.com/office/drawing/2014/main" id="{08233C81-154D-B929-D1F5-882A5BED91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3801" y="2498998"/>
            <a:ext cx="2738924" cy="273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64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253DE-B489-A2C5-43AD-6AE9644BB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Simple Business Design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0DE2ACA-73C3-E394-761F-539DDFDEC5EC}"/>
              </a:ext>
            </a:extLst>
          </p:cNvPr>
          <p:cNvGrpSpPr/>
          <p:nvPr/>
        </p:nvGrpSpPr>
        <p:grpSpPr>
          <a:xfrm>
            <a:off x="801385" y="1000541"/>
            <a:ext cx="8887069" cy="5230946"/>
            <a:chOff x="801385" y="1000541"/>
            <a:chExt cx="8887069" cy="523094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271431D-AD74-A690-52F9-12937682B0FC}"/>
                </a:ext>
              </a:extLst>
            </p:cNvPr>
            <p:cNvSpPr txBox="1"/>
            <p:nvPr/>
          </p:nvSpPr>
          <p:spPr>
            <a:xfrm>
              <a:off x="801385" y="1004738"/>
              <a:ext cx="1735450" cy="1493087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impact does this business make on the customers, employees and the environment?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7B4AE8-12BB-C198-E043-45465CEBD2D0}"/>
                </a:ext>
              </a:extLst>
            </p:cNvPr>
            <p:cNvSpPr txBox="1"/>
            <p:nvPr/>
          </p:nvSpPr>
          <p:spPr>
            <a:xfrm>
              <a:off x="2581980" y="1001890"/>
              <a:ext cx="1737360" cy="1491844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Who is the ideal customer of this business and what value do they receive?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0C7E244-869A-EDD4-96FF-C8BD981F81D2}"/>
                </a:ext>
              </a:extLst>
            </p:cNvPr>
            <p:cNvSpPr txBox="1"/>
            <p:nvPr/>
          </p:nvSpPr>
          <p:spPr>
            <a:xfrm>
              <a:off x="4346667" y="1001889"/>
              <a:ext cx="1737360" cy="1491049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products or services are provided and how does this business capture value?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029FCFF-011B-60AE-E8B5-45DAB1C771A0}"/>
                </a:ext>
              </a:extLst>
            </p:cNvPr>
            <p:cNvSpPr txBox="1"/>
            <p:nvPr/>
          </p:nvSpPr>
          <p:spPr>
            <a:xfrm>
              <a:off x="6111354" y="1000541"/>
              <a:ext cx="1702012" cy="1491048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is the emotional experience created by this business with its customers?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A8E392C-BEC0-F833-1DF6-7B58192611E1}"/>
                </a:ext>
              </a:extLst>
            </p:cNvPr>
            <p:cNvSpPr txBox="1"/>
            <p:nvPr/>
          </p:nvSpPr>
          <p:spPr>
            <a:xfrm>
              <a:off x="7951094" y="1001889"/>
              <a:ext cx="1737360" cy="1489699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beliefs and attitudes are needed in this business to succeed?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1E43AB-6178-E26E-C310-A7B4982066F7}"/>
                </a:ext>
              </a:extLst>
            </p:cNvPr>
            <p:cNvSpPr txBox="1"/>
            <p:nvPr/>
          </p:nvSpPr>
          <p:spPr>
            <a:xfrm>
              <a:off x="820595" y="2873175"/>
              <a:ext cx="1705157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major goals must be realized to achieve the ambitions of this business?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1B0B9F8-F15D-3071-8A22-CA652D6CF813}"/>
                </a:ext>
              </a:extLst>
            </p:cNvPr>
            <p:cNvSpPr txBox="1"/>
            <p:nvPr/>
          </p:nvSpPr>
          <p:spPr>
            <a:xfrm>
              <a:off x="2580879" y="2873175"/>
              <a:ext cx="1707602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How is the performance of this business measured and what are the targets?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CB4844-2888-8EA6-CA89-989344EFC942}"/>
                </a:ext>
              </a:extLst>
            </p:cNvPr>
            <p:cNvSpPr txBox="1"/>
            <p:nvPr/>
          </p:nvSpPr>
          <p:spPr>
            <a:xfrm>
              <a:off x="4344133" y="2873175"/>
              <a:ext cx="170903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are the markets, channels and competition of this business?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D4AC884-611C-F3A7-0BCE-B7F6CB5E0CAE}"/>
                </a:ext>
              </a:extLst>
            </p:cNvPr>
            <p:cNvSpPr txBox="1"/>
            <p:nvPr/>
          </p:nvSpPr>
          <p:spPr>
            <a:xfrm>
              <a:off x="6107387" y="2873175"/>
              <a:ext cx="1690787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is the unique style and message of the brand and how is this message shared?</a:t>
              </a:r>
            </a:p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5B2AB46-D259-0B29-B881-C29D278528B4}"/>
                </a:ext>
              </a:extLst>
            </p:cNvPr>
            <p:cNvSpPr txBox="1"/>
            <p:nvPr/>
          </p:nvSpPr>
          <p:spPr>
            <a:xfrm>
              <a:off x="7951095" y="2873175"/>
              <a:ext cx="1734930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are the main risks and how are they managed?</a:t>
              </a:r>
            </a:p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D46B044-FCD5-2525-97EA-B678DEB68A30}"/>
                </a:ext>
              </a:extLst>
            </p:cNvPr>
            <p:cNvSpPr txBox="1"/>
            <p:nvPr/>
          </p:nvSpPr>
          <p:spPr>
            <a:xfrm>
              <a:off x="801385" y="4741015"/>
              <a:ext cx="1737360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people are required to operate and improve this business?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320A338-74B2-0743-6488-ADDA4640F862}"/>
                </a:ext>
              </a:extLst>
            </p:cNvPr>
            <p:cNvSpPr txBox="1"/>
            <p:nvPr/>
          </p:nvSpPr>
          <p:spPr>
            <a:xfrm>
              <a:off x="2587594" y="4741015"/>
              <a:ext cx="170853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data or information is required or created by this business?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4DAED9-E2DC-BB55-ACA0-4492EF537C79}"/>
                </a:ext>
              </a:extLst>
            </p:cNvPr>
            <p:cNvSpPr txBox="1"/>
            <p:nvPr/>
          </p:nvSpPr>
          <p:spPr>
            <a:xfrm>
              <a:off x="4340730" y="4741015"/>
              <a:ext cx="1743298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assets, materials, technology or funding does this business require?</a:t>
              </a:r>
            </a:p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36D67CF-9267-1DF1-87F1-2BFC767C2E8E}"/>
                </a:ext>
              </a:extLst>
            </p:cNvPr>
            <p:cNvSpPr txBox="1"/>
            <p:nvPr/>
          </p:nvSpPr>
          <p:spPr>
            <a:xfrm>
              <a:off x="6102340" y="4741015"/>
              <a:ext cx="1710822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are the most important processes of this business?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D1A84E2-1977-5250-C87A-DD845EC9420C}"/>
                </a:ext>
              </a:extLst>
            </p:cNvPr>
            <p:cNvSpPr txBox="1"/>
            <p:nvPr/>
          </p:nvSpPr>
          <p:spPr>
            <a:xfrm>
              <a:off x="7951094" y="4741015"/>
              <a:ext cx="170181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are the activities that can be completed quickly to </a:t>
              </a:r>
              <a:r>
                <a:rPr lang="en-US" sz="100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add the most value?</a:t>
              </a:r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094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253DE-B489-A2C5-43AD-6AE9644BB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Simple Business Design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0DE2ACA-73C3-E394-761F-539DDFDEC5EC}"/>
              </a:ext>
            </a:extLst>
          </p:cNvPr>
          <p:cNvGrpSpPr/>
          <p:nvPr/>
        </p:nvGrpSpPr>
        <p:grpSpPr>
          <a:xfrm>
            <a:off x="801385" y="1000541"/>
            <a:ext cx="8887069" cy="5230946"/>
            <a:chOff x="801385" y="1000541"/>
            <a:chExt cx="8887069" cy="523094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271431D-AD74-A690-52F9-12937682B0FC}"/>
                </a:ext>
              </a:extLst>
            </p:cNvPr>
            <p:cNvSpPr txBox="1"/>
            <p:nvPr/>
          </p:nvSpPr>
          <p:spPr>
            <a:xfrm>
              <a:off x="801385" y="1004738"/>
              <a:ext cx="1735450" cy="1493087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Click in the areas of the canvas to enter your answers… </a:t>
              </a:r>
            </a:p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7B4AE8-12BB-C198-E043-45465CEBD2D0}"/>
                </a:ext>
              </a:extLst>
            </p:cNvPr>
            <p:cNvSpPr txBox="1"/>
            <p:nvPr/>
          </p:nvSpPr>
          <p:spPr>
            <a:xfrm>
              <a:off x="2581980" y="1001890"/>
              <a:ext cx="1737360" cy="1491844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0C7E244-869A-EDD4-96FF-C8BD981F81D2}"/>
                </a:ext>
              </a:extLst>
            </p:cNvPr>
            <p:cNvSpPr txBox="1"/>
            <p:nvPr/>
          </p:nvSpPr>
          <p:spPr>
            <a:xfrm>
              <a:off x="4346667" y="1001889"/>
              <a:ext cx="1737360" cy="1491049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029FCFF-011B-60AE-E8B5-45DAB1C771A0}"/>
                </a:ext>
              </a:extLst>
            </p:cNvPr>
            <p:cNvSpPr txBox="1"/>
            <p:nvPr/>
          </p:nvSpPr>
          <p:spPr>
            <a:xfrm>
              <a:off x="6111354" y="1000541"/>
              <a:ext cx="1702012" cy="1491048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A8E392C-BEC0-F833-1DF6-7B58192611E1}"/>
                </a:ext>
              </a:extLst>
            </p:cNvPr>
            <p:cNvSpPr txBox="1"/>
            <p:nvPr/>
          </p:nvSpPr>
          <p:spPr>
            <a:xfrm>
              <a:off x="7951094" y="1001889"/>
              <a:ext cx="1737360" cy="1489699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1E43AB-6178-E26E-C310-A7B4982066F7}"/>
                </a:ext>
              </a:extLst>
            </p:cNvPr>
            <p:cNvSpPr txBox="1"/>
            <p:nvPr/>
          </p:nvSpPr>
          <p:spPr>
            <a:xfrm>
              <a:off x="820595" y="2873175"/>
              <a:ext cx="1705157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1B0B9F8-F15D-3071-8A22-CA652D6CF813}"/>
                </a:ext>
              </a:extLst>
            </p:cNvPr>
            <p:cNvSpPr txBox="1"/>
            <p:nvPr/>
          </p:nvSpPr>
          <p:spPr>
            <a:xfrm>
              <a:off x="2580879" y="2873175"/>
              <a:ext cx="1707602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CB4844-2888-8EA6-CA89-989344EFC942}"/>
                </a:ext>
              </a:extLst>
            </p:cNvPr>
            <p:cNvSpPr txBox="1"/>
            <p:nvPr/>
          </p:nvSpPr>
          <p:spPr>
            <a:xfrm>
              <a:off x="4344133" y="2873175"/>
              <a:ext cx="170903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D4AC884-611C-F3A7-0BCE-B7F6CB5E0CAE}"/>
                </a:ext>
              </a:extLst>
            </p:cNvPr>
            <p:cNvSpPr txBox="1"/>
            <p:nvPr/>
          </p:nvSpPr>
          <p:spPr>
            <a:xfrm>
              <a:off x="6107387" y="2873175"/>
              <a:ext cx="1690787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5B2AB46-D259-0B29-B881-C29D278528B4}"/>
                </a:ext>
              </a:extLst>
            </p:cNvPr>
            <p:cNvSpPr txBox="1"/>
            <p:nvPr/>
          </p:nvSpPr>
          <p:spPr>
            <a:xfrm>
              <a:off x="7951095" y="2873175"/>
              <a:ext cx="1734930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D46B044-FCD5-2525-97EA-B678DEB68A30}"/>
                </a:ext>
              </a:extLst>
            </p:cNvPr>
            <p:cNvSpPr txBox="1"/>
            <p:nvPr/>
          </p:nvSpPr>
          <p:spPr>
            <a:xfrm>
              <a:off x="801385" y="4741015"/>
              <a:ext cx="1737360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320A338-74B2-0743-6488-ADDA4640F862}"/>
                </a:ext>
              </a:extLst>
            </p:cNvPr>
            <p:cNvSpPr txBox="1"/>
            <p:nvPr/>
          </p:nvSpPr>
          <p:spPr>
            <a:xfrm>
              <a:off x="2587594" y="4741015"/>
              <a:ext cx="170853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4DAED9-E2DC-BB55-ACA0-4492EF537C79}"/>
                </a:ext>
              </a:extLst>
            </p:cNvPr>
            <p:cNvSpPr txBox="1"/>
            <p:nvPr/>
          </p:nvSpPr>
          <p:spPr>
            <a:xfrm>
              <a:off x="4340730" y="4741015"/>
              <a:ext cx="1743298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36D67CF-9267-1DF1-87F1-2BFC767C2E8E}"/>
                </a:ext>
              </a:extLst>
            </p:cNvPr>
            <p:cNvSpPr txBox="1"/>
            <p:nvPr/>
          </p:nvSpPr>
          <p:spPr>
            <a:xfrm>
              <a:off x="6102340" y="4741015"/>
              <a:ext cx="1710822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D1A84E2-1977-5250-C87A-DD845EC9420C}"/>
                </a:ext>
              </a:extLst>
            </p:cNvPr>
            <p:cNvSpPr txBox="1"/>
            <p:nvPr/>
          </p:nvSpPr>
          <p:spPr>
            <a:xfrm>
              <a:off x="7951094" y="4741015"/>
              <a:ext cx="170181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627563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838</TotalTime>
  <Words>301</Words>
  <Application>Microsoft Macintosh PowerPoint</Application>
  <PresentationFormat>A4 Paper (210x297 mm)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Custom Design</vt:lpstr>
      <vt:lpstr>1_Custom Design</vt:lpstr>
      <vt:lpstr>1_Office Theme</vt:lpstr>
      <vt:lpstr>Simple Business Design</vt:lpstr>
      <vt:lpstr>Simple Business Design</vt:lpstr>
      <vt:lpstr>Simple Business Design</vt:lpstr>
    </vt:vector>
  </TitlesOfParts>
  <Manager/>
  <Company>Ebullient Business Designers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Business Design framework</dc:title>
  <dc:subject/>
  <dc:creator>Chris Parker</dc:creator>
  <cp:keywords/>
  <dc:description>v2023.17 - 4 September 2023
ebullient.com/resources</dc:description>
  <cp:lastModifiedBy>Chris Parker</cp:lastModifiedBy>
  <cp:revision>26</cp:revision>
  <dcterms:created xsi:type="dcterms:W3CDTF">2023-01-31T14:15:18Z</dcterms:created>
  <dcterms:modified xsi:type="dcterms:W3CDTF">2023-09-04T12:50:04Z</dcterms:modified>
  <cp:category/>
</cp:coreProperties>
</file>